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96" r:id="rId3"/>
    <p:sldId id="267" r:id="rId4"/>
    <p:sldId id="269" r:id="rId5"/>
    <p:sldId id="270" r:id="rId6"/>
    <p:sldId id="271" r:id="rId7"/>
    <p:sldId id="272" r:id="rId8"/>
    <p:sldId id="274" r:id="rId9"/>
    <p:sldId id="276" r:id="rId10"/>
    <p:sldId id="277" r:id="rId11"/>
    <p:sldId id="257" r:id="rId12"/>
    <p:sldId id="258" r:id="rId13"/>
    <p:sldId id="259" r:id="rId14"/>
    <p:sldId id="260" r:id="rId15"/>
    <p:sldId id="261" r:id="rId16"/>
    <p:sldId id="262" r:id="rId17"/>
    <p:sldId id="263" r:id="rId18"/>
    <p:sldId id="264" r:id="rId19"/>
    <p:sldId id="295" r:id="rId20"/>
    <p:sldId id="265" r:id="rId21"/>
    <p:sldId id="266" r:id="rId22"/>
    <p:sldId id="278" r:id="rId23"/>
    <p:sldId id="285" r:id="rId24"/>
    <p:sldId id="286" r:id="rId25"/>
    <p:sldId id="292" r:id="rId26"/>
    <p:sldId id="288" r:id="rId27"/>
    <p:sldId id="289" r:id="rId28"/>
    <p:sldId id="290" r:id="rId29"/>
    <p:sldId id="291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223" autoAdjust="0"/>
    <p:restoredTop sz="94669" autoAdjust="0"/>
  </p:normalViewPr>
  <p:slideViewPr>
    <p:cSldViewPr>
      <p:cViewPr varScale="1">
        <p:scale>
          <a:sx n="92" d="100"/>
          <a:sy n="92" d="100"/>
        </p:scale>
        <p:origin x="-138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FDEF2-BE8C-4EF3-942C-99FBA000A3B5}" type="datetimeFigureOut">
              <a:rPr lang="ru-RU" smtClean="0"/>
              <a:t>09.12.2017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5B07F-BDB1-41E0-99B5-1508CE62492D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u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FDEF2-BE8C-4EF3-942C-99FBA000A3B5}" type="datetimeFigureOut">
              <a:rPr lang="ru-RU" smtClean="0"/>
              <a:t>09.12.2017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5B07F-BDB1-41E0-99B5-1508CE62492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u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FDEF2-BE8C-4EF3-942C-99FBA000A3B5}" type="datetimeFigureOut">
              <a:rPr lang="ru-RU" smtClean="0"/>
              <a:t>09.12.2017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5B07F-BDB1-41E0-99B5-1508CE62492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u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FDEF2-BE8C-4EF3-942C-99FBA000A3B5}" type="datetimeFigureOut">
              <a:rPr lang="ru-RU" smtClean="0"/>
              <a:t>09.12.2017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5B07F-BDB1-41E0-99B5-1508CE62492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u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FDEF2-BE8C-4EF3-942C-99FBA000A3B5}" type="datetimeFigureOut">
              <a:rPr lang="ru-RU" smtClean="0"/>
              <a:t>09.12.2017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E305B07F-BDB1-41E0-99B5-1508CE62492D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u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FDEF2-BE8C-4EF3-942C-99FBA000A3B5}" type="datetimeFigureOut">
              <a:rPr lang="ru-RU" smtClean="0"/>
              <a:t>09.12.2017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5B07F-BDB1-41E0-99B5-1508CE62492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u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FDEF2-BE8C-4EF3-942C-99FBA000A3B5}" type="datetimeFigureOut">
              <a:rPr lang="ru-RU" smtClean="0"/>
              <a:t>09.12.2017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5B07F-BDB1-41E0-99B5-1508CE62492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u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FDEF2-BE8C-4EF3-942C-99FBA000A3B5}" type="datetimeFigureOut">
              <a:rPr lang="ru-RU" smtClean="0"/>
              <a:t>09.12.2017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5B07F-BDB1-41E0-99B5-1508CE62492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u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FDEF2-BE8C-4EF3-942C-99FBA000A3B5}" type="datetimeFigureOut">
              <a:rPr lang="ru-RU" smtClean="0"/>
              <a:t>09.12.2017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5B07F-BDB1-41E0-99B5-1508CE62492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u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FDEF2-BE8C-4EF3-942C-99FBA000A3B5}" type="datetimeFigureOut">
              <a:rPr lang="ru-RU" smtClean="0"/>
              <a:t>09.12.2017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5B07F-BDB1-41E0-99B5-1508CE62492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u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FDEF2-BE8C-4EF3-942C-99FBA000A3B5}" type="datetimeFigureOut">
              <a:rPr lang="ru-RU" smtClean="0"/>
              <a:t>09.12.2017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5B07F-BDB1-41E0-99B5-1508CE62492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u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ACBFDEF2-BE8C-4EF3-942C-99FBA000A3B5}" type="datetimeFigureOut">
              <a:rPr lang="ru-RU" smtClean="0"/>
              <a:t>09.12.2017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E305B07F-BDB1-41E0-99B5-1508CE62492D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>
    <mc:Choice xmlns:p14="http://schemas.microsoft.com/office/powerpoint/2010/main" Requires="p14">
      <p:transition spd="slow" p14:dur="4000">
        <p14:vortex dir="u"/>
      </p:transition>
    </mc:Choice>
    <mc:Fallback>
      <p:transition spd="slow">
        <p:fade/>
      </p:transition>
    </mc:Fallback>
  </mc:AlternateConten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://www.atlas100.ru/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1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2.em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3.emf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tlas100.ru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Прекрасное далёко…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084168" y="4869160"/>
            <a:ext cx="2915816" cy="1511282"/>
          </a:xfrm>
        </p:spPr>
        <p:txBody>
          <a:bodyPr>
            <a:normAutofit fontScale="55000" lnSpcReduction="20000"/>
          </a:bodyPr>
          <a:lstStyle/>
          <a:p>
            <a:r>
              <a:rPr lang="ru-RU" dirty="0" smtClean="0"/>
              <a:t>Выполнила 2 группа</a:t>
            </a:r>
          </a:p>
          <a:p>
            <a:r>
              <a:rPr lang="ru-RU" dirty="0" smtClean="0"/>
              <a:t>«Марсиане»</a:t>
            </a:r>
          </a:p>
          <a:p>
            <a:r>
              <a:rPr lang="ru-RU" dirty="0" err="1" smtClean="0"/>
              <a:t>Давлетшин</a:t>
            </a:r>
            <a:r>
              <a:rPr lang="ru-RU" dirty="0" smtClean="0"/>
              <a:t> Альберт, </a:t>
            </a:r>
            <a:r>
              <a:rPr lang="ru-RU" dirty="0" err="1" smtClean="0"/>
              <a:t>Галиахметов</a:t>
            </a:r>
            <a:r>
              <a:rPr lang="ru-RU" dirty="0" smtClean="0"/>
              <a:t> </a:t>
            </a:r>
            <a:r>
              <a:rPr lang="ru-RU" dirty="0" smtClean="0"/>
              <a:t>Рустам</a:t>
            </a:r>
            <a:r>
              <a:rPr lang="ru-RU" dirty="0" smtClean="0"/>
              <a:t>,</a:t>
            </a:r>
          </a:p>
          <a:p>
            <a:r>
              <a:rPr lang="ru-RU" dirty="0" err="1" smtClean="0"/>
              <a:t>Гирфанов</a:t>
            </a:r>
            <a:r>
              <a:rPr lang="ru-RU" dirty="0" smtClean="0"/>
              <a:t> Султан, </a:t>
            </a:r>
            <a:r>
              <a:rPr lang="ru-RU" dirty="0"/>
              <a:t>В</a:t>
            </a:r>
            <a:r>
              <a:rPr lang="ru-RU" dirty="0" smtClean="0"/>
              <a:t>алеев </a:t>
            </a:r>
            <a:r>
              <a:rPr lang="ru-RU" dirty="0" err="1" smtClean="0"/>
              <a:t>Азат</a:t>
            </a:r>
            <a:r>
              <a:rPr lang="ru-RU" dirty="0" smtClean="0"/>
              <a:t>, </a:t>
            </a:r>
            <a:r>
              <a:rPr lang="ru-RU" dirty="0" err="1" smtClean="0"/>
              <a:t>Вильданова</a:t>
            </a:r>
            <a:r>
              <a:rPr lang="ru-RU" dirty="0" smtClean="0"/>
              <a:t> Дина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21410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Краткая аннотация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/>
              <a:t>В 2082 году вокруг Земли появляются и тут же сгорают 65536 зондов. Так человечество узнаёт, что оно не одиноко во Вселенной. Для исследования чужеродного объекта, находящегося далеко за орбитой Плутона, с Земли отправляется корабль «Тезей» с командой учёных для установления первого контакта. «Тезей» оснащен двигателем, использующим извлекаемую из окружающего пространства антиматерию; необходимую для этого энергию «Тезею» передает оставшийся на околосолнечной орбите сверхмощный лазер, поэтому корабль может двигаться только вдоль лазерного луча. Помимо этого, «Тезей» в состоянии перестраивать себя, наращивать свою массу и производить любые материалы и устройства, на которые его запрограммируют члены экипажа. Команда корабля, находящаяся всё время полёта в состоянии анабиоза, включает наблюдателя </a:t>
            </a:r>
            <a:r>
              <a:rPr lang="ru-RU" dirty="0" err="1"/>
              <a:t>Сири</a:t>
            </a:r>
            <a:r>
              <a:rPr lang="ru-RU" dirty="0"/>
              <a:t> </a:t>
            </a:r>
            <a:r>
              <a:rPr lang="ru-RU" dirty="0" err="1"/>
              <a:t>Китона</a:t>
            </a:r>
            <a:r>
              <a:rPr lang="ru-RU" dirty="0"/>
              <a:t> (от лица которого ведётся повествование), биолога Исаака Шпинделя, военного специалиста Аманду </a:t>
            </a:r>
            <a:r>
              <a:rPr lang="ru-RU" dirty="0" err="1"/>
              <a:t>Бейтс</a:t>
            </a:r>
            <a:r>
              <a:rPr lang="ru-RU" dirty="0"/>
              <a:t> и лингвиста Сьюзен Джеймс (которую также называют Бандой, так как в её сознании живут четыре личности). Командует экипажем Юкка </a:t>
            </a:r>
            <a:r>
              <a:rPr lang="ru-RU" dirty="0" err="1"/>
              <a:t>Сарасти</a:t>
            </a:r>
            <a:r>
              <a:rPr lang="ru-RU" dirty="0"/>
              <a:t>, «вампир» — представитель вымершего вида человека, впоследствии восстановленного средствами генетики. По своим интеллектуальным способностям вампиры во многом превосходят людей и биологически стоят выше них в пищевой цепи, из-за чего экипаж испытывает страх перед своим командиром.</a:t>
            </a:r>
          </a:p>
        </p:txBody>
      </p:sp>
    </p:spTree>
    <p:extLst>
      <p:ext uri="{BB962C8B-B14F-4D97-AF65-F5344CB8AC3E}">
        <p14:creationId xmlns:p14="http://schemas.microsoft.com/office/powerpoint/2010/main" val="4541742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Исследование №2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Города будущего</a:t>
            </a:r>
          </a:p>
          <a:p>
            <a:r>
              <a:rPr lang="ru-RU" dirty="0" smtClean="0"/>
              <a:t>Транспорт будущего</a:t>
            </a:r>
          </a:p>
          <a:p>
            <a:r>
              <a:rPr lang="ru-RU" dirty="0" smtClean="0"/>
              <a:t>Одежда будущего</a:t>
            </a:r>
          </a:p>
          <a:p>
            <a:r>
              <a:rPr lang="ru-RU" dirty="0" smtClean="0"/>
              <a:t>Продукты питания будущего</a:t>
            </a:r>
          </a:p>
          <a:p>
            <a:r>
              <a:rPr lang="ru-RU" dirty="0" smtClean="0"/>
              <a:t>Источники питания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71450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Города будущего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2.Город без выбросов углерода</a:t>
            </a:r>
          </a:p>
          <a:p>
            <a:endParaRPr lang="ru-RU" dirty="0"/>
          </a:p>
          <a:p>
            <a:r>
              <a:rPr lang="ru-RU" dirty="0"/>
              <a:t>Если китайский </a:t>
            </a:r>
            <a:r>
              <a:rPr lang="ru-RU" dirty="0" err="1"/>
              <a:t>Great</a:t>
            </a:r>
            <a:r>
              <a:rPr lang="ru-RU" dirty="0"/>
              <a:t> </a:t>
            </a:r>
            <a:r>
              <a:rPr lang="ru-RU" dirty="0" err="1"/>
              <a:t>City</a:t>
            </a:r>
            <a:r>
              <a:rPr lang="ru-RU" dirty="0"/>
              <a:t> – это город без машин, то </a:t>
            </a:r>
            <a:r>
              <a:rPr lang="ru-RU" dirty="0" err="1"/>
              <a:t>Масдар</a:t>
            </a:r>
            <a:r>
              <a:rPr lang="ru-RU" dirty="0"/>
              <a:t> в ОАЭ – город без машин и без небоскребов. </a:t>
            </a:r>
            <a:r>
              <a:rPr lang="ru-RU" dirty="0" err="1"/>
              <a:t>Масдар</a:t>
            </a:r>
            <a:r>
              <a:rPr lang="ru-RU" dirty="0"/>
              <a:t> уже сегодня строится с нуля в центре пустыни недалеко от Абу-Даби. Главной особенностью города станет его полная независимость от традиционных источников энергии. Вместо нефти, газа и угля </a:t>
            </a:r>
            <a:r>
              <a:rPr lang="ru-RU" dirty="0" err="1"/>
              <a:t>Масдар</a:t>
            </a:r>
            <a:r>
              <a:rPr lang="ru-RU" dirty="0"/>
              <a:t> будет получать энергию от солнца, ветра и геотермальных источников. Таким образом, он станет первым городом с нулевыми выбросами углерода. В этом городе будущего особое место будет уделено скоростному общественному транспорту, исполинские «подсолнухи» будут укрывать улицы от дневного зноя, а накопленная ими энергия будет использоваться лишь в ночное время.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69120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Город без выбросов углерода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074" y="1628800"/>
            <a:ext cx="7620000" cy="476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76233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Транспорт будущего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err="1" smtClean="0"/>
              <a:t>Веллогород</a:t>
            </a:r>
            <a:endParaRPr lang="ru-RU" dirty="0" smtClean="0"/>
          </a:p>
          <a:p>
            <a:r>
              <a:rPr lang="ru-RU" dirty="0"/>
              <a:t>Было бы круто ездить на велосипеде каждый день, но для многих людей такие поездки не стоят затраченных усилий. Что ж, американцы нашли способ облегчить и это сверхсложное занятие. В 2006 году в Торонто были обнародованы планы по созданию «высокоскоростной, всесезонной, экологически чистой и </a:t>
            </a:r>
            <a:r>
              <a:rPr lang="ru-RU" dirty="0" err="1"/>
              <a:t>сверхтихой</a:t>
            </a:r>
            <a:r>
              <a:rPr lang="ru-RU" dirty="0"/>
              <a:t> транзитной системы, которая сделает людей здоровее». Почти велосипедная дорожка на стероидах. Разработка архитектора из Торонто Криса </a:t>
            </a:r>
            <a:r>
              <a:rPr lang="ru-RU" dirty="0" err="1"/>
              <a:t>Хардвика</a:t>
            </a:r>
            <a:r>
              <a:rPr lang="ru-RU" dirty="0"/>
              <a:t> представляет собой трехполосную трубу для велосипедов. Труба разделена по направлениям, позволяя воздуху создавать попутный ветер. Эффективность велосипедистов увеличится на 90% и они смогут разогнаться до 50 км/ч. </a:t>
            </a:r>
            <a:r>
              <a:rPr lang="ru-RU" dirty="0" err="1"/>
              <a:t>Велогород</a:t>
            </a:r>
            <a:r>
              <a:rPr lang="ru-RU" dirty="0"/>
              <a:t> (</a:t>
            </a:r>
            <a:r>
              <a:rPr lang="ru-RU" dirty="0" err="1"/>
              <a:t>Velo-city</a:t>
            </a:r>
            <a:r>
              <a:rPr lang="ru-RU" dirty="0"/>
              <a:t>, так называется проект) идеально будет работать и в холодных условиях, поскольку велосипедисты внутри трубы будут защищены от плохой погоды.</a:t>
            </a:r>
          </a:p>
        </p:txBody>
      </p:sp>
    </p:spTree>
    <p:extLst>
      <p:ext uri="{BB962C8B-B14F-4D97-AF65-F5344CB8AC3E}">
        <p14:creationId xmlns:p14="http://schemas.microsoft.com/office/powerpoint/2010/main" val="16535599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веллогород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628800"/>
            <a:ext cx="8064896" cy="4657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54228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Одежда будущего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/>
              <a:t>Вместе с развитием науки и техники приходит естественное понимание того, что обычная одежда человека устарела. Почем бы не оснастить ее датчиками сердцебиения и встроенными аккумуляторами для зарядки мобильных устройств на ходу? Как сделать ее менее подверженной износу, более приятной и удобной? Как обеспечить скафандры, в которых космонавты будут ходить по поверхности неисследованных планет, гибкостью и прочностью одновременно? На все эти вопросы пытаются ответить ученые и разработчики умной одежды, одежды будущего. Возможно, она будет чертовски отличаться от того, в чем мы ходим сейчас. Возможно, в будущем одежда будет красить человека, а не человек одежду.</a:t>
            </a:r>
          </a:p>
          <a:p>
            <a:r>
              <a:rPr lang="ru-RU" dirty="0"/>
              <a:t>Только представьте себе одежду, которая в зависимости от условий окружающей среды способна и согревать человека, спасая от холода, и охлаждать, в случае, если на улице очень жарко. Но одежду эту сложно представить без правильной ткани, а именно такую ткань создали учёные из </a:t>
            </a:r>
            <a:r>
              <a:rPr lang="ru-RU" dirty="0" err="1"/>
              <a:t>Стэнфордского</a:t>
            </a:r>
            <a:r>
              <a:rPr lang="ru-RU" dirty="0"/>
              <a:t> университета. Двусторонний </a:t>
            </a:r>
            <a:r>
              <a:rPr lang="ru-RU" dirty="0" err="1"/>
              <a:t>нанопористый</a:t>
            </a:r>
            <a:r>
              <a:rPr lang="ru-RU" dirty="0"/>
              <a:t> полиэтилен с углеродным слоем и медным напылением посередине открывает перед производителями одежды широчайшие возможности.</a:t>
            </a:r>
          </a:p>
          <a:p>
            <a:r>
              <a:rPr lang="ru-RU" dirty="0"/>
              <a:t>И таких идей очень </a:t>
            </a:r>
            <a:r>
              <a:rPr lang="ru-RU" dirty="0" err="1"/>
              <a:t>много.Например:умная</a:t>
            </a:r>
            <a:r>
              <a:rPr lang="ru-RU" dirty="0"/>
              <a:t> кепка, не позволяющая заснуть за </a:t>
            </a:r>
            <a:r>
              <a:rPr lang="ru-RU" dirty="0" err="1"/>
              <a:t>рулем,камуфляж</a:t>
            </a:r>
            <a:r>
              <a:rPr lang="ru-RU" dirty="0"/>
              <a:t>, способный менять цвет и </a:t>
            </a:r>
            <a:r>
              <a:rPr lang="ru-RU" dirty="0" err="1"/>
              <a:t>форму,Ботинки</a:t>
            </a:r>
            <a:r>
              <a:rPr lang="ru-RU" dirty="0"/>
              <a:t> с навигатором, для работы которых не нужны спутники, сенсорная футболка, позволяющая научиться управлять самолетом, перчатки, превращающие язык жестов в </a:t>
            </a:r>
            <a:r>
              <a:rPr lang="ru-RU" dirty="0" smtClean="0"/>
              <a:t>голос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77690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Умная кепка, не позволяющая уснуть за рулём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00808"/>
            <a:ext cx="7950472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28988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Продукты питания будущего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Питательная </a:t>
            </a:r>
            <a:r>
              <a:rPr lang="ru-RU" dirty="0" smtClean="0"/>
              <a:t>жвачка</a:t>
            </a:r>
            <a:endParaRPr lang="ru-RU" dirty="0"/>
          </a:p>
          <a:p>
            <a:r>
              <a:rPr lang="ru-RU" dirty="0"/>
              <a:t>В повести </a:t>
            </a:r>
            <a:r>
              <a:rPr lang="ru-RU" dirty="0" err="1"/>
              <a:t>Роальда</a:t>
            </a:r>
            <a:r>
              <a:rPr lang="ru-RU" dirty="0"/>
              <a:t> Даля «Чарли и шоколадная фабрика» эксцентричный кондитер Вилли </a:t>
            </a:r>
            <a:r>
              <a:rPr lang="ru-RU" dirty="0" err="1"/>
              <a:t>Вонка</a:t>
            </a:r>
            <a:r>
              <a:rPr lang="ru-RU" dirty="0"/>
              <a:t> выпускал жвачку-обед. Жующему ее казалось, что он съел полноценный ланч из трех блюд и что он абсолютно сыт. Воплотить сказочную задумку в реальность решил британский ученый Дэйв </a:t>
            </a:r>
            <a:r>
              <a:rPr lang="ru-RU" dirty="0" err="1"/>
              <a:t>Харт</a:t>
            </a:r>
            <a:r>
              <a:rPr lang="ru-RU" dirty="0"/>
              <a:t> из Института пищевых исследований в </a:t>
            </a:r>
            <a:r>
              <a:rPr lang="ru-RU" dirty="0" err="1"/>
              <a:t>Норвиче</a:t>
            </a:r>
            <a:r>
              <a:rPr lang="ru-RU" dirty="0"/>
              <a:t> и в 2010 году приступил к работе. В жевательную резинку </a:t>
            </a:r>
            <a:r>
              <a:rPr lang="ru-RU" dirty="0" err="1"/>
              <a:t>Харт</a:t>
            </a:r>
            <a:r>
              <a:rPr lang="ru-RU" dirty="0"/>
              <a:t> придумал внедрять микрокапсулы со вкусом тех или иных продуктов, лопающиеся при контакте со слюной. Более мягкие капсулы со вкусом первых блюд «раскрываются» вначале, а более твердые, со вкусом горячего и десерта, позднее и при более интенсивном жевании. </a:t>
            </a:r>
            <a:r>
              <a:rPr lang="ru-RU" dirty="0" err="1"/>
              <a:t>Харт</a:t>
            </a:r>
            <a:r>
              <a:rPr lang="ru-RU" dirty="0"/>
              <a:t> сумел разработать технологию, которая уберегает вкусы от смешивания. Для этого разные слои жевательной резинки он проложил желатином.</a:t>
            </a:r>
          </a:p>
        </p:txBody>
      </p:sp>
    </p:spTree>
    <p:extLst>
      <p:ext uri="{BB962C8B-B14F-4D97-AF65-F5344CB8AC3E}">
        <p14:creationId xmlns:p14="http://schemas.microsoft.com/office/powerpoint/2010/main" val="23298275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Чёрное мороженое </a:t>
            </a:r>
            <a:br>
              <a:rPr lang="ru-RU" dirty="0" smtClean="0"/>
            </a:br>
            <a:r>
              <a:rPr lang="ru-RU" dirty="0" smtClean="0"/>
              <a:t>и съедобная вода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56792"/>
            <a:ext cx="8476336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94210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Состав группы №2 </a:t>
            </a:r>
            <a:br>
              <a:rPr lang="ru-RU" dirty="0" smtClean="0"/>
            </a:br>
            <a:r>
              <a:rPr lang="ru-RU" dirty="0" smtClean="0"/>
              <a:t>«Марсиане»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Группа №2</a:t>
            </a:r>
          </a:p>
          <a:p>
            <a:r>
              <a:rPr lang="ru-RU" dirty="0"/>
              <a:t>к</a:t>
            </a:r>
            <a:r>
              <a:rPr lang="ru-RU" dirty="0" smtClean="0"/>
              <a:t>апитан: </a:t>
            </a:r>
            <a:r>
              <a:rPr lang="ru-RU" i="1" dirty="0" err="1" smtClean="0"/>
              <a:t>Галиахмедов</a:t>
            </a:r>
            <a:r>
              <a:rPr lang="ru-RU" i="1" dirty="0" smtClean="0"/>
              <a:t> Рустам</a:t>
            </a:r>
          </a:p>
          <a:p>
            <a:r>
              <a:rPr lang="ru-RU" dirty="0" smtClean="0"/>
              <a:t>участники</a:t>
            </a:r>
            <a:r>
              <a:rPr lang="ru-RU" i="1" dirty="0" smtClean="0"/>
              <a:t>: </a:t>
            </a:r>
            <a:r>
              <a:rPr lang="ru-RU" i="1" dirty="0" err="1" smtClean="0"/>
              <a:t>Давлетшин</a:t>
            </a:r>
            <a:r>
              <a:rPr lang="ru-RU" i="1" dirty="0" smtClean="0"/>
              <a:t> Альберт</a:t>
            </a:r>
          </a:p>
          <a:p>
            <a:pPr marL="137160" indent="0">
              <a:buNone/>
            </a:pPr>
            <a:r>
              <a:rPr lang="ru-RU" i="1" dirty="0"/>
              <a:t> </a:t>
            </a:r>
            <a:r>
              <a:rPr lang="ru-RU" i="1" dirty="0" smtClean="0"/>
              <a:t>                       Валеев </a:t>
            </a:r>
            <a:r>
              <a:rPr lang="ru-RU" i="1" dirty="0" err="1" smtClean="0"/>
              <a:t>Азат</a:t>
            </a:r>
            <a:endParaRPr lang="ru-RU" i="1" dirty="0" smtClean="0"/>
          </a:p>
          <a:p>
            <a:pPr marL="137160" indent="0">
              <a:buNone/>
            </a:pPr>
            <a:r>
              <a:rPr lang="ru-RU" i="1" dirty="0"/>
              <a:t> </a:t>
            </a:r>
            <a:r>
              <a:rPr lang="ru-RU" i="1" dirty="0" smtClean="0"/>
              <a:t>                       </a:t>
            </a:r>
            <a:r>
              <a:rPr lang="ru-RU" i="1" dirty="0" err="1" smtClean="0"/>
              <a:t>Вильданова</a:t>
            </a:r>
            <a:r>
              <a:rPr lang="ru-RU" i="1" dirty="0" smtClean="0"/>
              <a:t> Дина</a:t>
            </a:r>
          </a:p>
          <a:p>
            <a:pPr marL="137160" indent="0">
              <a:buNone/>
            </a:pPr>
            <a:r>
              <a:rPr lang="ru-RU" i="1" dirty="0"/>
              <a:t> </a:t>
            </a:r>
            <a:r>
              <a:rPr lang="ru-RU" i="1" dirty="0" smtClean="0"/>
              <a:t>                       </a:t>
            </a:r>
            <a:r>
              <a:rPr lang="ru-RU" i="1" dirty="0" err="1"/>
              <a:t>Г</a:t>
            </a:r>
            <a:r>
              <a:rPr lang="ru-RU" i="1" dirty="0" err="1" smtClean="0"/>
              <a:t>ирфанов</a:t>
            </a:r>
            <a:r>
              <a:rPr lang="ru-RU" i="1" dirty="0" smtClean="0"/>
              <a:t> Султан    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1162444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Источники энергии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/>
              <a:t> Космические солнечные </a:t>
            </a:r>
            <a:r>
              <a:rPr lang="ru-RU" dirty="0" smtClean="0"/>
              <a:t>станции</a:t>
            </a:r>
          </a:p>
          <a:p>
            <a:r>
              <a:rPr lang="ru-RU" dirty="0"/>
              <a:t>Каждый час земля получает столько солнечной энергии, больше, чем земляне ее используют за целый год. Один из способов использование этой энергии, создание гигантских солнечных ферм, которые будут собирать часть высокоинтенсивного и бесперебойного солнечного излучения.</a:t>
            </a:r>
          </a:p>
          <a:p>
            <a:endParaRPr lang="ru-RU" dirty="0"/>
          </a:p>
          <a:p>
            <a:r>
              <a:rPr lang="ru-RU" dirty="0"/>
              <a:t>Огромные зеркала будут отражать солнечные лучи на коллектора меньшего размера. Затем эта энергия будет передаваться на землю с помощью микроволновых или лазерных пучков.</a:t>
            </a:r>
          </a:p>
          <a:p>
            <a:endParaRPr lang="ru-RU" dirty="0"/>
          </a:p>
          <a:p>
            <a:r>
              <a:rPr lang="ru-RU" dirty="0"/>
              <a:t>Одна из причин, почему этот проект находится на стадии идеи – это его огромная стоимость. Тем не менее, он может стать реальностью не в столь отдаленное время из-за развития </a:t>
            </a:r>
            <a:r>
              <a:rPr lang="ru-RU" dirty="0" err="1"/>
              <a:t>гелеотехнологий</a:t>
            </a:r>
            <a:r>
              <a:rPr lang="ru-RU" dirty="0"/>
              <a:t> и уменьшения стоимости вывоза грузов в космос.</a:t>
            </a:r>
          </a:p>
        </p:txBody>
      </p:sp>
    </p:spTree>
    <p:extLst>
      <p:ext uri="{BB962C8B-B14F-4D97-AF65-F5344CB8AC3E}">
        <p14:creationId xmlns:p14="http://schemas.microsoft.com/office/powerpoint/2010/main" val="3231643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Космические солнечные станции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260" y="1700808"/>
            <a:ext cx="7920880" cy="4546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83390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Исследование №3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МИР ГЛАЗАМИ </a:t>
            </a:r>
            <a:r>
              <a:rPr lang="ru-RU" dirty="0" smtClean="0"/>
              <a:t>ПРОФЕССИЙ  БУДУЩЕГО</a:t>
            </a:r>
          </a:p>
          <a:p>
            <a:r>
              <a:rPr lang="ru-RU" sz="2200" dirty="0" smtClean="0"/>
              <a:t>Каждый из нас посетил сайт </a:t>
            </a:r>
            <a:r>
              <a:rPr lang="en-US" sz="2200" dirty="0" smtClean="0">
                <a:hlinkClick r:id="rId2"/>
              </a:rPr>
              <a:t>www.atlas100.ru</a:t>
            </a:r>
            <a:r>
              <a:rPr lang="ru-RU" sz="2200" dirty="0"/>
              <a:t> </a:t>
            </a:r>
            <a:r>
              <a:rPr lang="ru-RU" sz="2200" dirty="0" smtClean="0"/>
              <a:t>. На нём мы ознакомились с будущими профессиями, а так же с профессиями которые будут неактуальны через 50 лет по мнению учёных-футурологов. Ознакомившись со всеми профессиями, каждый участник группы сделал для себя вывод и написал ЭССЕ, о наиболее понравившейся профессии.</a:t>
            </a:r>
            <a:endParaRPr lang="en-US" sz="2200" dirty="0"/>
          </a:p>
          <a:p>
            <a:endParaRPr lang="ru-RU" sz="22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3835" y="4293095"/>
            <a:ext cx="4427984" cy="24058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06104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Исследование №4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Наша группа провела опрос у наших сверстников на тему: «Каким вы видите будущее человечества». Опрос был проведён по определённым вопросам:</a:t>
            </a:r>
          </a:p>
          <a:p>
            <a:r>
              <a:rPr lang="ru-RU" dirty="0" smtClean="0"/>
              <a:t>1. </a:t>
            </a:r>
            <a:r>
              <a:rPr lang="ru-RU" dirty="0"/>
              <a:t>К</a:t>
            </a:r>
            <a:r>
              <a:rPr lang="ru-RU" dirty="0" smtClean="0"/>
              <a:t>ак вы считаете, где будет жить человечество через 50 лет-всё ещё на Земле или на других планетах?</a:t>
            </a:r>
          </a:p>
          <a:p>
            <a:r>
              <a:rPr lang="ru-RU" dirty="0" smtClean="0"/>
              <a:t>2. Где преимущественно будут жить люди через 50 лет-в крупных городах или в небольших поселениях? В многоэтажных небоскрёбах, под землёй, под водой, в одно-двухэтажных домах?</a:t>
            </a:r>
          </a:p>
          <a:p>
            <a:r>
              <a:rPr lang="ru-RU" dirty="0" smtClean="0"/>
              <a:t>3. Какие профессии через 50 лет будут наиболее востребованы?</a:t>
            </a:r>
          </a:p>
          <a:p>
            <a:r>
              <a:rPr lang="ru-RU" dirty="0" smtClean="0"/>
              <a:t>4. Какие из существующих сегодня профессий через 50 лет окажутся ненужными?</a:t>
            </a:r>
          </a:p>
          <a:p>
            <a:r>
              <a:rPr lang="ru-RU" dirty="0" smtClean="0"/>
              <a:t>5. какое образование вы бы посоветовали получать современным восьмиклассникам?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876462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1-ый вопрос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8407022"/>
              </p:ext>
            </p:extLst>
          </p:nvPr>
        </p:nvGraphicFramePr>
        <p:xfrm>
          <a:off x="1042988" y="1600200"/>
          <a:ext cx="7058025" cy="4708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3" name="Диаграмма" r:id="rId3" imgW="6096000" imgH="4067290" progId="MSGraph.Chart.8">
                  <p:embed followColorScheme="full"/>
                </p:oleObj>
              </mc:Choice>
              <mc:Fallback>
                <p:oleObj name="Диаграмма" r:id="rId3" imgW="6096000" imgH="4067290" progId="MSGraph.Chart.8">
                  <p:embed followColorScheme="full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42988" y="1600200"/>
                        <a:ext cx="7058025" cy="4708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820954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2-ой вопрос</a:t>
            </a:r>
            <a:endParaRPr lang="ru-RU" dirty="0"/>
          </a:p>
        </p:txBody>
      </p:sp>
      <p:graphicFrame>
        <p:nvGraphicFramePr>
          <p:cNvPr id="6" name="Объект 5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40886388"/>
              </p:ext>
            </p:extLst>
          </p:nvPr>
        </p:nvGraphicFramePr>
        <p:xfrm>
          <a:off x="1042988" y="1600200"/>
          <a:ext cx="7058025" cy="4708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5" name="Диаграмма" r:id="rId3" imgW="6096000" imgH="4067290" progId="MSGraph.Chart.8">
                  <p:embed followColorScheme="full"/>
                </p:oleObj>
              </mc:Choice>
              <mc:Fallback>
                <p:oleObj name="Диаграмма" r:id="rId3" imgW="6096000" imgH="4067290" progId="MSGraph.Chart.8">
                  <p:embed followColorScheme="full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42988" y="1600200"/>
                        <a:ext cx="7058025" cy="4708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082782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3-ий вопрос</a:t>
            </a:r>
            <a:br>
              <a:rPr lang="ru-RU" dirty="0"/>
            </a:br>
            <a:r>
              <a:rPr lang="ru-RU" dirty="0"/>
              <a:t>Кассир в магазине.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/>
              <a:t>1. Кассир в магазине. Лет через десять они станут совсем не нужны: покупатели в магазине сами будут сканировать штрих-коды на товаре с помощью специального ПО, установленного на смартфоне, и сразу платить электронными деньгами.</a:t>
            </a:r>
          </a:p>
          <a:p>
            <a:r>
              <a:rPr lang="ru-RU" dirty="0"/>
              <a:t>Возможно, в каких-то заведениях кассиры еще будут нужны, но с распространением электронных платежей — все меньше. Кассирам уже сегодня нужно думать, как использовать имеющиеся компетенции для освоения новых профессий.</a:t>
            </a:r>
          </a:p>
        </p:txBody>
      </p:sp>
    </p:spTree>
    <p:extLst>
      <p:ext uri="{BB962C8B-B14F-4D97-AF65-F5344CB8AC3E}">
        <p14:creationId xmlns:p14="http://schemas.microsoft.com/office/powerpoint/2010/main" val="7363208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4-ый вопрос</a:t>
            </a:r>
            <a:br>
              <a:rPr lang="ru-RU" dirty="0"/>
            </a:br>
            <a:r>
              <a:rPr lang="ru-RU" dirty="0"/>
              <a:t>Врачи-диагносты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/>
              <a:t>Сегодня серьезные инвестиции вкладываются в создание искусственного интеллекта в медицине. Представьте себе, что в базе данных накапливается статистика о том, при каких показателях у больного какие методы лечения оказались результативными. В эту базу попадают сотни тысяч случаев и создаются корреляционные связи между причинами и следствиями. При наличии такой статистики программное обеспечение, получив данные о показателях здоровья пациента, делает диагноз гораздо более точный, чем врач-диагност, который за всю свою карьеру поставил пару тысяч диагнозов и вряд ли знает, какая доля из них оказалась верной.</a:t>
            </a:r>
          </a:p>
          <a:p>
            <a:r>
              <a:rPr lang="ru-RU" dirty="0"/>
              <a:t>Как подтверждение моих мыслей, компьютер IBM </a:t>
            </a:r>
            <a:r>
              <a:rPr lang="ru-RU" dirty="0" err="1"/>
              <a:t>Watson</a:t>
            </a:r>
            <a:r>
              <a:rPr lang="ru-RU" dirty="0"/>
              <a:t>, который в 2013 поступил в коммерческую эксплуатацию в качестве врача-диагноста в одну из больниц США. После нескольких лет обучения точность назначения оптимального лечения у него составила 90%. В то время как у врачей этот показатель был только 50%.</a:t>
            </a:r>
          </a:p>
        </p:txBody>
      </p:sp>
    </p:spTree>
    <p:extLst>
      <p:ext uri="{BB962C8B-B14F-4D97-AF65-F5344CB8AC3E}">
        <p14:creationId xmlns:p14="http://schemas.microsoft.com/office/powerpoint/2010/main" val="13660131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5-ый вопрос</a:t>
            </a:r>
            <a:endParaRPr lang="ru-RU" dirty="0"/>
          </a:p>
        </p:txBody>
      </p:sp>
      <p:graphicFrame>
        <p:nvGraphicFramePr>
          <p:cNvPr id="6" name="Объект 5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79001842"/>
              </p:ext>
            </p:extLst>
          </p:nvPr>
        </p:nvGraphicFramePr>
        <p:xfrm>
          <a:off x="1042988" y="1600200"/>
          <a:ext cx="7058025" cy="4708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9" name="Диаграмма" r:id="rId3" imgW="6096000" imgH="4067290" progId="MSGraph.Chart.8">
                  <p:embed followColorScheme="full"/>
                </p:oleObj>
              </mc:Choice>
              <mc:Fallback>
                <p:oleObj name="Диаграмма" r:id="rId3" imgW="6096000" imgH="4067290" progId="MSGraph.Chart.8">
                  <p:embed followColorScheme="full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42988" y="1600200"/>
                        <a:ext cx="7058025" cy="4708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426212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Вывод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Будущее человечества зависит от нас самих. Уже сегодня можно представить каким оно будет, стоит задуматься, будущее может быть светлым и чистым, может быть тёмным и страшным. Но к сожалению некоторые из наших сверстников даже не задумываются о будущем.		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38307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r>
              <a:rPr lang="ru-RU" dirty="0" smtClean="0"/>
              <a:t>ЦЕЛЬ И ЗАДАЧИ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Наша цель заключается в том, чтобы </a:t>
            </a:r>
            <a:r>
              <a:rPr lang="ru-RU" dirty="0" smtClean="0"/>
              <a:t>узнать какой будет наша жизнь в будущем, что изменится, и что останется в течении 50 лет. </a:t>
            </a:r>
          </a:p>
          <a:p>
            <a:r>
              <a:rPr lang="ru-RU" dirty="0" smtClean="0"/>
              <a:t>Задачи:</a:t>
            </a:r>
          </a:p>
          <a:p>
            <a:r>
              <a:rPr lang="ru-RU" sz="2400" dirty="0" smtClean="0"/>
              <a:t>1. </a:t>
            </a:r>
            <a:r>
              <a:rPr lang="ru-RU" sz="2400" dirty="0"/>
              <a:t>О</a:t>
            </a:r>
            <a:r>
              <a:rPr lang="ru-RU" sz="2400" dirty="0" smtClean="0"/>
              <a:t>знакомиться с предложенной для нас информацией.</a:t>
            </a:r>
            <a:endParaRPr lang="ru-RU" sz="2400" dirty="0" smtClean="0"/>
          </a:p>
          <a:p>
            <a:r>
              <a:rPr lang="ru-RU" sz="2400" dirty="0" smtClean="0"/>
              <a:t>2</a:t>
            </a:r>
            <a:r>
              <a:rPr lang="ru-RU" sz="2400" dirty="0"/>
              <a:t>. Собрать информацию о </a:t>
            </a:r>
            <a:r>
              <a:rPr lang="ru-RU" sz="2400" dirty="0" smtClean="0"/>
              <a:t>будущем.</a:t>
            </a:r>
          </a:p>
          <a:p>
            <a:r>
              <a:rPr lang="ru-RU" sz="2400" dirty="0" smtClean="0"/>
              <a:t>3. Посетить сайт</a:t>
            </a:r>
            <a:r>
              <a:rPr lang="en-US" sz="2400" dirty="0" smtClean="0"/>
              <a:t> </a:t>
            </a:r>
            <a:r>
              <a:rPr lang="en-US" sz="2400" dirty="0" smtClean="0">
                <a:hlinkClick r:id="rId2"/>
              </a:rPr>
              <a:t>www.atlas100.ru</a:t>
            </a:r>
            <a:endParaRPr lang="ru-RU" sz="2400" dirty="0" smtClean="0"/>
          </a:p>
          <a:p>
            <a:r>
              <a:rPr lang="ru-RU" sz="2400" dirty="0" smtClean="0"/>
              <a:t>4. Написать ЭССЕ, про наиболее понравившуюся профессию.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533016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Исследование №1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Мы провели поиск книг и фильмов о будущем. Больше всего понравившиеся мы включили в список книг и фильмов, с которыми мы посоветовали бы ознакомиться нашим сверстникам</a:t>
            </a:r>
            <a:r>
              <a:rPr lang="ru-RU" sz="1600" dirty="0" smtClean="0"/>
              <a:t>.</a:t>
            </a:r>
          </a:p>
          <a:p>
            <a:r>
              <a:rPr lang="ru-RU" sz="2000" dirty="0" smtClean="0"/>
              <a:t>фильмы:</a:t>
            </a:r>
          </a:p>
          <a:p>
            <a:r>
              <a:rPr lang="ru-RU" sz="2000" dirty="0" smtClean="0"/>
              <a:t>1. «</a:t>
            </a:r>
            <a:r>
              <a:rPr lang="ru-RU" sz="2000" dirty="0" err="1" smtClean="0"/>
              <a:t>Стартрек</a:t>
            </a:r>
            <a:r>
              <a:rPr lang="ru-RU" sz="2000" dirty="0" smtClean="0"/>
              <a:t>: Бесконечность» </a:t>
            </a:r>
          </a:p>
          <a:p>
            <a:r>
              <a:rPr lang="ru-RU" sz="2000" dirty="0" smtClean="0"/>
              <a:t>2. «</a:t>
            </a:r>
            <a:r>
              <a:rPr lang="ru-RU" sz="2000" dirty="0"/>
              <a:t>Э</a:t>
            </a:r>
            <a:r>
              <a:rPr lang="ru-RU" sz="2000" dirty="0" smtClean="0"/>
              <a:t>лизиум»</a:t>
            </a:r>
          </a:p>
          <a:p>
            <a:r>
              <a:rPr lang="ru-RU" sz="2000" dirty="0" smtClean="0"/>
              <a:t>Книги:</a:t>
            </a:r>
          </a:p>
          <a:p>
            <a:r>
              <a:rPr lang="ru-RU" sz="2000" dirty="0" smtClean="0"/>
              <a:t>1. «Собачье сердце</a:t>
            </a:r>
            <a:r>
              <a:rPr lang="ru-RU" sz="2000" dirty="0"/>
              <a:t>»-</a:t>
            </a:r>
            <a:r>
              <a:rPr lang="ru-RU" sz="2000" dirty="0" smtClean="0"/>
              <a:t>автор: Михаил Афанасьевич Булгаков.</a:t>
            </a:r>
          </a:p>
          <a:p>
            <a:r>
              <a:rPr lang="ru-RU" sz="2000" dirty="0" smtClean="0"/>
              <a:t>2. «Ложная слепота»-автор: Питер </a:t>
            </a:r>
            <a:r>
              <a:rPr lang="ru-RU" sz="2000" dirty="0" err="1" smtClean="0"/>
              <a:t>Уоттс</a:t>
            </a:r>
            <a:r>
              <a:rPr lang="ru-RU" sz="2000" dirty="0" smtClean="0"/>
              <a:t>. </a:t>
            </a:r>
          </a:p>
          <a:p>
            <a:pPr marL="137160" indent="0"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029402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</a:t>
            </a:r>
            <a:r>
              <a:rPr lang="ru-RU" dirty="0" err="1" smtClean="0"/>
              <a:t>Стартрек</a:t>
            </a:r>
            <a:r>
              <a:rPr lang="ru-RU" dirty="0" smtClean="0"/>
              <a:t>: Бесконечность»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556792"/>
            <a:ext cx="6120680" cy="4709160"/>
          </a:xfrm>
        </p:spPr>
        <p:txBody>
          <a:bodyPr>
            <a:normAutofit/>
          </a:bodyPr>
          <a:lstStyle/>
          <a:p>
            <a:r>
              <a:rPr lang="ru-RU" dirty="0"/>
              <a:t>тринадцатый полнометражный научно-фантастический фильм, являющийся частью научно-фантастической </a:t>
            </a:r>
            <a:r>
              <a:rPr lang="ru-RU" dirty="0" err="1"/>
              <a:t>медиафраншизы</a:t>
            </a:r>
            <a:r>
              <a:rPr lang="ru-RU" dirty="0"/>
              <a:t> «Звёздный путь»[4][5]. Официально работы над фильмом анонсированы компанией </a:t>
            </a:r>
            <a:r>
              <a:rPr lang="ru-RU" dirty="0" err="1"/>
              <a:t>Paramount</a:t>
            </a:r>
            <a:r>
              <a:rPr lang="ru-RU" dirty="0"/>
              <a:t> </a:t>
            </a:r>
            <a:r>
              <a:rPr lang="ru-RU" dirty="0" err="1"/>
              <a:t>Pictures</a:t>
            </a:r>
            <a:r>
              <a:rPr lang="ru-RU" dirty="0"/>
              <a:t> в 2013 году. Фильм вышел на экраны 20 июля 2016 года[6].</a:t>
            </a:r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1772816"/>
            <a:ext cx="2339752" cy="4111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95530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Краткая аннотация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/>
              <a:t>События развиваются спустя 2 года после начала пятилетней миссии. Экипаж звездного корабля «Энтерпрайз», во главе с капитаном Джеймсом Т. </a:t>
            </a:r>
            <a:r>
              <a:rPr lang="ru-RU" dirty="0" err="1"/>
              <a:t>Кирком</a:t>
            </a:r>
            <a:r>
              <a:rPr lang="ru-RU" dirty="0"/>
              <a:t>, были атакованы могущественной и опасной волной неизвестных пришельцев, которые уничтожают корабль, оставляя их без всего на новой неизведанной планете, где они оказываются в конфликте с новым безжалостным врагом.</a:t>
            </a:r>
          </a:p>
          <a:p>
            <a:r>
              <a:rPr lang="ru-RU" dirty="0" err="1" smtClean="0"/>
              <a:t>Балтазар</a:t>
            </a:r>
            <a:r>
              <a:rPr lang="ru-RU" dirty="0" smtClean="0"/>
              <a:t> </a:t>
            </a:r>
            <a:r>
              <a:rPr lang="ru-RU" dirty="0"/>
              <a:t>М. Эдисон, титулованный майор спецназа Объединённой Земли М.А.К.О. и ветеран войн с </a:t>
            </a:r>
            <a:r>
              <a:rPr lang="ru-RU" dirty="0" err="1"/>
              <a:t>Зинди</a:t>
            </a:r>
            <a:r>
              <a:rPr lang="ru-RU" dirty="0"/>
              <a:t> и </a:t>
            </a:r>
            <a:r>
              <a:rPr lang="ru-RU" dirty="0" err="1"/>
              <a:t>Ромуланами</a:t>
            </a:r>
            <a:r>
              <a:rPr lang="ru-RU" dirty="0"/>
              <a:t>, после образования Федерации Джонатаном </a:t>
            </a:r>
            <a:r>
              <a:rPr lang="ru-RU" dirty="0" err="1"/>
              <a:t>Арчером</a:t>
            </a:r>
            <a:r>
              <a:rPr lang="ru-RU" dirty="0"/>
              <a:t> получил должность капитана на борту первого звездолёта класса NX в составе нового государства «USS Франклин». Эдисон чувствовал себя оскорблённым, так как считал, что его отправили в своеобразное отречение от его истинной задачи — быть солдатом, защитником человечества, в то время как чиновники заискивают перед врагами под предлогом дипломатии.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06324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«Элизиум»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628800"/>
            <a:ext cx="6552728" cy="4709160"/>
          </a:xfrm>
        </p:spPr>
        <p:txBody>
          <a:bodyPr>
            <a:normAutofit fontScale="92500" lnSpcReduction="10000"/>
          </a:bodyPr>
          <a:lstStyle/>
          <a:p>
            <a:r>
              <a:rPr lang="ru-RU" sz="2000" dirty="0"/>
              <a:t>американский научно-фантастический фильм сценариста и режиссёра Нила </a:t>
            </a:r>
            <a:r>
              <a:rPr lang="ru-RU" sz="2000" dirty="0" err="1"/>
              <a:t>Бломкампа</a:t>
            </a:r>
            <a:r>
              <a:rPr lang="ru-RU" sz="2000" dirty="0"/>
              <a:t>. Премьера в США состоялась 9 августа 2013 года, в России — за день до этого[4</a:t>
            </a:r>
            <a:r>
              <a:rPr lang="ru-RU" sz="2000" dirty="0" smtClean="0"/>
              <a:t>].</a:t>
            </a:r>
          </a:p>
          <a:p>
            <a:r>
              <a:rPr lang="ru-RU" sz="2000" dirty="0"/>
              <a:t>2154 год. Земля страдает от перенаселения, болезней и войн. Самые богатые жители Земли покинули её и переселились на космическую станцию «Элизиум» с чистой окружающей средой и высшим уровнем здравоохранения, вплоть до излечения рака и лучевой болезни. Остальные живут на Земле, где вынуждены бороться за выживание. Обычных землян на Элизиум не пускают даже полечиться, а жители Элизиума прилетают на Землю лишь на время, проконтролировать, как идут дела в сфере контроля за населением Земли, ставшим своеобразными рабами для жителей станции, заменивших мировое правительство</a:t>
            </a:r>
            <a:r>
              <a:rPr lang="ru-RU" sz="2000" dirty="0" smtClean="0"/>
              <a:t>.</a:t>
            </a:r>
            <a:endParaRPr lang="ru-RU" sz="2000" dirty="0"/>
          </a:p>
          <a:p>
            <a:endParaRPr lang="ru-RU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924" y="2204864"/>
            <a:ext cx="1952625" cy="3120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734926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«Собачье сердце»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709160"/>
          </a:xfrm>
        </p:spPr>
        <p:txBody>
          <a:bodyPr>
            <a:noAutofit/>
          </a:bodyPr>
          <a:lstStyle/>
          <a:p>
            <a:r>
              <a:rPr lang="ru-RU" sz="1400" dirty="0"/>
              <a:t>«</a:t>
            </a:r>
            <a:r>
              <a:rPr lang="ru-RU" sz="1400" dirty="0" err="1"/>
              <a:t>Соба́чье</a:t>
            </a:r>
            <a:r>
              <a:rPr lang="ru-RU" sz="1400" dirty="0"/>
              <a:t> </a:t>
            </a:r>
            <a:r>
              <a:rPr lang="ru-RU" sz="1400" dirty="0" err="1"/>
              <a:t>се́рдце</a:t>
            </a:r>
            <a:r>
              <a:rPr lang="ru-RU" sz="1400" dirty="0"/>
              <a:t>» — повесть Михаила Афанасьевича Булгакова</a:t>
            </a:r>
            <a:r>
              <a:rPr lang="ru-RU" sz="1400" dirty="0" smtClean="0"/>
              <a:t>.</a:t>
            </a:r>
          </a:p>
          <a:p>
            <a:r>
              <a:rPr lang="ru-RU" sz="1400" dirty="0"/>
              <a:t>Москва, декабрь 1924 года. Выдающийся хирург, профессор Филипп Филиппович Преображенский достиг замечательных результатов в омоложении. Продолжая исследования, он задумал небывалый эксперимент — операцию по пересадке собаке человеческих гипофиза и семенников. В качестве подопытного животного был выбран бездомный пёс Шарик. Результаты операции превзошли все ожидания — Шарик постепенно начал принимать человеческий облик! Но тут же выяснилось, что он стал грубияном и пьяницей, подобно донору пересаженных органов — Климу </a:t>
            </a:r>
            <a:r>
              <a:rPr lang="ru-RU" sz="1400" dirty="0" err="1"/>
              <a:t>Чугункину</a:t>
            </a:r>
            <a:r>
              <a:rPr lang="ru-RU" sz="1400" dirty="0"/>
              <a:t>[7].</a:t>
            </a:r>
          </a:p>
          <a:p>
            <a:endParaRPr lang="ru-RU" sz="1400" dirty="0"/>
          </a:p>
          <a:p>
            <a:r>
              <a:rPr lang="ru-RU" sz="1400" dirty="0"/>
              <a:t>История с собакой, превратившейся в человека, быстро стала известна в медицинских кругах, а затем оказалась достоянием и бульварной прессы. Профессору Преображенскому выражают своё восхищение коллеги, Шарика демонстрируют в медицинском лектории, а к дому профессора начинают приходить любопытствующие. Но Преображенский был не рад итогу операции, он понимал, что может выйти из </a:t>
            </a:r>
            <a:r>
              <a:rPr lang="ru-RU" sz="1400" dirty="0" err="1"/>
              <a:t>Шарикова</a:t>
            </a:r>
            <a:r>
              <a:rPr lang="ru-RU" sz="1400" dirty="0"/>
              <a:t>.</a:t>
            </a:r>
          </a:p>
          <a:p>
            <a:endParaRPr lang="ru-RU" sz="1400" dirty="0"/>
          </a:p>
          <a:p>
            <a:endParaRPr lang="ru-RU" sz="14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706590"/>
            <a:ext cx="3096344" cy="20581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48400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«Ложная слепота»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научно-фантастический роман канадского писателя Питера </a:t>
            </a:r>
            <a:r>
              <a:rPr lang="ru-RU" dirty="0" err="1"/>
              <a:t>Уоттса</a:t>
            </a:r>
            <a:r>
              <a:rPr lang="ru-RU" dirty="0"/>
              <a:t>, впервые опубликованный издательством </a:t>
            </a:r>
            <a:r>
              <a:rPr lang="ru-RU" dirty="0" err="1"/>
              <a:t>Tor</a:t>
            </a:r>
            <a:r>
              <a:rPr lang="ru-RU" dirty="0"/>
              <a:t> </a:t>
            </a:r>
            <a:r>
              <a:rPr lang="ru-RU" dirty="0" err="1"/>
              <a:t>Books</a:t>
            </a:r>
            <a:r>
              <a:rPr lang="ru-RU" dirty="0"/>
              <a:t> в 2006 году. Номинировался на премии Хьюго 2007[1], «Локус» и премию Джона В. </a:t>
            </a:r>
            <a:r>
              <a:rPr lang="ru-RU" dirty="0" err="1"/>
              <a:t>Кэмпбелла</a:t>
            </a:r>
            <a:r>
              <a:rPr lang="ru-RU" dirty="0"/>
              <a:t>. В России издан в 2009 году издательством «АСТ»[2]. Роман, действие которого происходит в будущем, описывает появление на окраине Солнечной системы инопланетного космического корабля и попытку земной экспедиции вступить с ним в первый контакт. «Ложная слепота» исследует темы личности, сознания, свободы воли, искусственного интеллекта, теории игр, </a:t>
            </a:r>
            <a:r>
              <a:rPr lang="ru-RU" dirty="0" err="1"/>
              <a:t>нейробиологии</a:t>
            </a:r>
            <a:r>
              <a:rPr lang="ru-RU" dirty="0"/>
              <a:t> и эволюции человека. Английская версия книги выпущена под лицензией </a:t>
            </a:r>
            <a:r>
              <a:rPr lang="ru-RU" dirty="0" err="1"/>
              <a:t>Creative</a:t>
            </a:r>
            <a:r>
              <a:rPr lang="ru-RU" dirty="0"/>
              <a:t> </a:t>
            </a:r>
            <a:r>
              <a:rPr lang="ru-RU" dirty="0" err="1"/>
              <a:t>Commons</a:t>
            </a:r>
            <a:r>
              <a:rPr lang="ru-RU" dirty="0"/>
              <a:t> и доступна для чтения в сети. В 2014 году был опубликован роман-продолжение — «</a:t>
            </a:r>
            <a:r>
              <a:rPr lang="ru-RU" dirty="0" err="1"/>
              <a:t>Эхопраксия</a:t>
            </a:r>
            <a:r>
              <a:rPr lang="ru-RU" dirty="0"/>
              <a:t>».</a:t>
            </a:r>
          </a:p>
        </p:txBody>
      </p:sp>
    </p:spTree>
    <p:extLst>
      <p:ext uri="{BB962C8B-B14F-4D97-AF65-F5344CB8AC3E}">
        <p14:creationId xmlns:p14="http://schemas.microsoft.com/office/powerpoint/2010/main" val="17752043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271</TotalTime>
  <Words>2173</Words>
  <Application>Microsoft Office PowerPoint</Application>
  <PresentationFormat>Экран (4:3)</PresentationFormat>
  <Paragraphs>98</Paragraphs>
  <Slides>29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1" baseType="lpstr">
      <vt:lpstr>Апекс</vt:lpstr>
      <vt:lpstr>Диаграмма Microsoft Graph</vt:lpstr>
      <vt:lpstr>Прекрасное далёко…</vt:lpstr>
      <vt:lpstr>Состав группы №2  «Марсиане»</vt:lpstr>
      <vt:lpstr> ЦЕЛЬ И ЗАДАЧИ</vt:lpstr>
      <vt:lpstr>Исследование №1</vt:lpstr>
      <vt:lpstr>«Стартрек: Бесконечность»</vt:lpstr>
      <vt:lpstr>Краткая аннотация</vt:lpstr>
      <vt:lpstr>«Элизиум»</vt:lpstr>
      <vt:lpstr>«Собачье сердце»</vt:lpstr>
      <vt:lpstr>«Ложная слепота»</vt:lpstr>
      <vt:lpstr>Краткая аннотация</vt:lpstr>
      <vt:lpstr>Исследование №2</vt:lpstr>
      <vt:lpstr>Города будущего</vt:lpstr>
      <vt:lpstr>Город без выбросов углерода</vt:lpstr>
      <vt:lpstr>Транспорт будущего</vt:lpstr>
      <vt:lpstr>веллогород</vt:lpstr>
      <vt:lpstr>Одежда будущего</vt:lpstr>
      <vt:lpstr>Умная кепка, не позволяющая уснуть за рулём</vt:lpstr>
      <vt:lpstr>Продукты питания будущего</vt:lpstr>
      <vt:lpstr>Чёрное мороженое  и съедобная вода</vt:lpstr>
      <vt:lpstr>Источники энергии </vt:lpstr>
      <vt:lpstr>Космические солнечные станции</vt:lpstr>
      <vt:lpstr>Исследование №3</vt:lpstr>
      <vt:lpstr>Исследование №4</vt:lpstr>
      <vt:lpstr>1-ый вопрос</vt:lpstr>
      <vt:lpstr>2-ой вопрос</vt:lpstr>
      <vt:lpstr>3-ий вопрос Кассир в магазине. </vt:lpstr>
      <vt:lpstr>4-ый вопрос Врачи-диагносты</vt:lpstr>
      <vt:lpstr>5-ый вопрос</vt:lpstr>
      <vt:lpstr>Вывод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Прекрасное далёко…</dc:title>
  <dc:creator>LIDER</dc:creator>
  <cp:lastModifiedBy>LIDER</cp:lastModifiedBy>
  <cp:revision>26</cp:revision>
  <dcterms:created xsi:type="dcterms:W3CDTF">2017-12-06T21:35:29Z</dcterms:created>
  <dcterms:modified xsi:type="dcterms:W3CDTF">2017-12-09T15:25:19Z</dcterms:modified>
</cp:coreProperties>
</file>